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9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1;&#1075;&#1091;\4%20&#1082;&#1091;&#1088;&#1089;\&#1085;&#1072;%2017.10\&#1056;&#1072;&#1089;&#1095;&#1077;&#1090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Лист1!$A$8</c:f>
              <c:strCache>
                <c:ptCount val="1"/>
                <c:pt idx="0">
                  <c:v>Нефтегазовые доходы, проц.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Лист1!$B$2:$F$2</c:f>
              <c:strCache>
                <c:ptCount val="5"/>
                <c:pt idx="0">
                  <c:v>2017 г.</c:v>
                </c:pt>
                <c:pt idx="1">
                  <c:v>2018 г.</c:v>
                </c:pt>
                <c:pt idx="2">
                  <c:v>2019 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Лист1!$B$8:$F$8</c:f>
              <c:numCache>
                <c:formatCode>#\ ##0.0</c:formatCode>
                <c:ptCount val="5"/>
                <c:pt idx="0">
                  <c:v>39.6</c:v>
                </c:pt>
                <c:pt idx="1">
                  <c:v>46.4</c:v>
                </c:pt>
                <c:pt idx="2">
                  <c:v>39.299999999999997</c:v>
                </c:pt>
                <c:pt idx="3">
                  <c:v>28</c:v>
                </c:pt>
                <c:pt idx="4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A-410F-AFB9-99CC964ED383}"/>
            </c:ext>
          </c:extLst>
        </c:ser>
        <c:ser>
          <c:idx val="0"/>
          <c:order val="1"/>
          <c:tx>
            <c:strRef>
              <c:f>Лист1!$A$7</c:f>
              <c:strCache>
                <c:ptCount val="1"/>
                <c:pt idx="0">
                  <c:v>Ненефтегазовые доходы, проц.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Лист1!$B$2:$F$2</c:f>
              <c:strCache>
                <c:ptCount val="5"/>
                <c:pt idx="0">
                  <c:v>2017 г.</c:v>
                </c:pt>
                <c:pt idx="1">
                  <c:v>2018 г.</c:v>
                </c:pt>
                <c:pt idx="2">
                  <c:v>2019 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Лист1!$B$7:$F$7</c:f>
              <c:numCache>
                <c:formatCode>#\ ##0.0</c:formatCode>
                <c:ptCount val="5"/>
                <c:pt idx="0">
                  <c:v>60.4</c:v>
                </c:pt>
                <c:pt idx="1">
                  <c:v>53.6</c:v>
                </c:pt>
                <c:pt idx="2">
                  <c:v>60.7</c:v>
                </c:pt>
                <c:pt idx="3">
                  <c:v>72</c:v>
                </c:pt>
                <c:pt idx="4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A-410F-AFB9-99CC964ED3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serLines>
        <c:axId val="1649727472"/>
        <c:axId val="1649724144"/>
      </c:barChart>
      <c:catAx>
        <c:axId val="164972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9724144"/>
        <c:crosses val="autoZero"/>
        <c:auto val="1"/>
        <c:lblAlgn val="ctr"/>
        <c:lblOffset val="100"/>
        <c:noMultiLvlLbl val="0"/>
      </c:catAx>
      <c:valAx>
        <c:axId val="1649724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972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E3-4A92-96E7-B827F1A7786B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E3-4A92-96E7-B827F1A778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Лист1!$A$16:$A$17</c:f>
              <c:strCache>
                <c:ptCount val="2"/>
                <c:pt idx="0">
                  <c:v>ТЭК</c:v>
                </c:pt>
                <c:pt idx="1">
                  <c:v>Прочее</c:v>
                </c:pt>
              </c:strCache>
            </c:strRef>
          </c:cat>
          <c:val>
            <c:numRef>
              <c:f>Лист1!$B$16:$B$17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3-4A92-96E7-B827F1A77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3-48B1-894C-F04440BFF3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3-48B1-894C-F04440BFF376}"/>
              </c:ext>
            </c:extLst>
          </c:dPt>
          <c:dPt>
            <c:idx val="2"/>
            <c:bubble3D val="0"/>
            <c:explosion val="13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3-48B1-894C-F04440BFF3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Лист1!$A$18:$A$20</c:f>
              <c:strCache>
                <c:ptCount val="3"/>
                <c:pt idx="0">
                  <c:v>Нефть</c:v>
                </c:pt>
                <c:pt idx="1">
                  <c:v>Газ</c:v>
                </c:pt>
                <c:pt idx="2">
                  <c:v>Прочее</c:v>
                </c:pt>
              </c:strCache>
            </c:strRef>
          </c:cat>
          <c:val>
            <c:numRef>
              <c:f>Лист1!$B$18:$B$20</c:f>
              <c:numCache>
                <c:formatCode>0.0%</c:formatCode>
                <c:ptCount val="3"/>
                <c:pt idx="0">
                  <c:v>0.34699999999999998</c:v>
                </c:pt>
                <c:pt idx="1">
                  <c:v>0.36799999999999999</c:v>
                </c:pt>
                <c:pt idx="2">
                  <c:v>0.28500000000000003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3-48B1-894C-F04440BFF3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Индекс Нельсона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Европа</c:v>
                </c:pt>
                <c:pt idx="1">
                  <c:v>Россия</c:v>
                </c:pt>
                <c:pt idx="2">
                  <c:v>Азия</c:v>
                </c:pt>
                <c:pt idx="3">
                  <c:v>Африка</c:v>
                </c:pt>
                <c:pt idx="4">
                  <c:v>Америка</c:v>
                </c:pt>
                <c:pt idx="5">
                  <c:v>Мир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9.1999999999999993</c:v>
                </c:pt>
                <c:pt idx="1">
                  <c:v>7.5</c:v>
                </c:pt>
                <c:pt idx="2">
                  <c:v>6.9</c:v>
                </c:pt>
                <c:pt idx="3">
                  <c:v>5.9</c:v>
                </c:pt>
                <c:pt idx="4">
                  <c:v>11.6</c:v>
                </c:pt>
                <c:pt idx="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9-40F4-B997-E12F2D829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173040"/>
        <c:axId val="2084173456"/>
      </c:barChart>
      <c:catAx>
        <c:axId val="20841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4173456"/>
        <c:crosses val="autoZero"/>
        <c:auto val="1"/>
        <c:lblAlgn val="ctr"/>
        <c:lblOffset val="100"/>
        <c:noMultiLvlLbl val="0"/>
      </c:catAx>
      <c:valAx>
        <c:axId val="2084173456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41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Лист1!$T$2</c:f>
              <c:strCache>
                <c:ptCount val="1"/>
                <c:pt idx="0">
                  <c:v>Отечественное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Лист1!$U$1:$V$1</c:f>
              <c:strCache>
                <c:ptCount val="2"/>
                <c:pt idx="0">
                  <c:v>2014 г.</c:v>
                </c:pt>
                <c:pt idx="1">
                  <c:v>2022 г.</c:v>
                </c:pt>
              </c:strCache>
            </c:strRef>
          </c:cat>
          <c:val>
            <c:numRef>
              <c:f>Лист1!$U$2:$V$2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F-4FD2-ADEA-C758EBC487ED}"/>
            </c:ext>
          </c:extLst>
        </c:ser>
        <c:ser>
          <c:idx val="1"/>
          <c:order val="1"/>
          <c:tx>
            <c:strRef>
              <c:f>Лист1!$T$3</c:f>
              <c:strCache>
                <c:ptCount val="1"/>
                <c:pt idx="0">
                  <c:v>Импортное</c:v>
                </c:pt>
              </c:strCache>
            </c:strRef>
          </c:tx>
          <c:spPr>
            <a:pattFill prst="wdDn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Лист1!$U$1:$V$1</c:f>
              <c:strCache>
                <c:ptCount val="2"/>
                <c:pt idx="0">
                  <c:v>2014 г.</c:v>
                </c:pt>
                <c:pt idx="1">
                  <c:v>2022 г.</c:v>
                </c:pt>
              </c:strCache>
            </c:strRef>
          </c:cat>
          <c:val>
            <c:numRef>
              <c:f>Лист1!$U$3:$V$3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F-4FD2-ADEA-C758EBC48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serLines>
        <c:axId val="1652534656"/>
        <c:axId val="1652534240"/>
      </c:barChart>
      <c:catAx>
        <c:axId val="165253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2534240"/>
        <c:crosses val="autoZero"/>
        <c:auto val="1"/>
        <c:lblAlgn val="ctr"/>
        <c:lblOffset val="100"/>
        <c:noMultiLvlLbl val="0"/>
      </c:catAx>
      <c:valAx>
        <c:axId val="165253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253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Лист1!$A$22:$A$24</c:f>
              <c:strCache>
                <c:ptCount val="3"/>
                <c:pt idx="0">
                  <c:v>Schlumberger</c:v>
                </c:pt>
                <c:pt idx="1">
                  <c:v>Halliburton</c:v>
                </c:pt>
                <c:pt idx="2">
                  <c:v>Baker Hughes</c:v>
                </c:pt>
              </c:strCache>
            </c:strRef>
          </c:cat>
          <c:val>
            <c:numRef>
              <c:f>Лист1!$B$22:$B$24</c:f>
              <c:numCache>
                <c:formatCode>0%</c:formatCode>
                <c:ptCount val="3"/>
                <c:pt idx="0">
                  <c:v>0.05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B-4D3E-934D-15666C652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664080"/>
        <c:axId val="1667663248"/>
      </c:barChart>
      <c:catAx>
        <c:axId val="16676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663248"/>
        <c:crosses val="autoZero"/>
        <c:auto val="1"/>
        <c:lblAlgn val="ctr"/>
        <c:lblOffset val="100"/>
        <c:noMultiLvlLbl val="0"/>
      </c:catAx>
      <c:valAx>
        <c:axId val="166766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66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Лист2!$B$20</c:f>
              <c:strCache>
                <c:ptCount val="1"/>
                <c:pt idx="0">
                  <c:v>Цена Urals, долл. США за баррель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Лист2!$A$21:$A$29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Лист2!$B$21:$B$29</c:f>
              <c:numCache>
                <c:formatCode>General</c:formatCode>
                <c:ptCount val="9"/>
                <c:pt idx="0">
                  <c:v>77.16</c:v>
                </c:pt>
                <c:pt idx="1">
                  <c:v>91.71</c:v>
                </c:pt>
                <c:pt idx="2">
                  <c:v>95.6</c:v>
                </c:pt>
                <c:pt idx="3">
                  <c:v>79.81</c:v>
                </c:pt>
                <c:pt idx="4">
                  <c:v>73.239999999999995</c:v>
                </c:pt>
                <c:pt idx="5">
                  <c:v>87.49</c:v>
                </c:pt>
                <c:pt idx="6">
                  <c:v>84.42</c:v>
                </c:pt>
                <c:pt idx="7">
                  <c:v>83.06</c:v>
                </c:pt>
                <c:pt idx="8">
                  <c:v>72.650000000000006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66-4E17-85A5-6A0020D7386B}"/>
            </c:ext>
          </c:extLst>
        </c:ser>
        <c:ser>
          <c:idx val="1"/>
          <c:order val="1"/>
          <c:tx>
            <c:strRef>
              <c:f>Лист2!$C$20</c:f>
              <c:strCache>
                <c:ptCount val="1"/>
                <c:pt idx="0">
                  <c:v>Цена Brent, долл. США за баррель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Лист2!$A$21:$A$29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Лист2!$C$21:$C$29</c:f>
              <c:numCache>
                <c:formatCode>General</c:formatCode>
                <c:ptCount val="9"/>
                <c:pt idx="0">
                  <c:v>91.21</c:v>
                </c:pt>
                <c:pt idx="1">
                  <c:v>100.99</c:v>
                </c:pt>
                <c:pt idx="2">
                  <c:v>107.9</c:v>
                </c:pt>
                <c:pt idx="3">
                  <c:v>107.1</c:v>
                </c:pt>
                <c:pt idx="4">
                  <c:v>122.8</c:v>
                </c:pt>
                <c:pt idx="5">
                  <c:v>114.8</c:v>
                </c:pt>
                <c:pt idx="6">
                  <c:v>103.3</c:v>
                </c:pt>
                <c:pt idx="7">
                  <c:v>96.49</c:v>
                </c:pt>
                <c:pt idx="8">
                  <c:v>87.96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66-4E17-85A5-6A0020D7386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974768"/>
        <c:axId val="2094994736"/>
      </c:lineChart>
      <c:catAx>
        <c:axId val="209497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994736"/>
        <c:crosses val="autoZero"/>
        <c:auto val="1"/>
        <c:lblAlgn val="ctr"/>
        <c:lblOffset val="100"/>
        <c:noMultiLvlLbl val="0"/>
      </c:catAx>
      <c:valAx>
        <c:axId val="209499473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97476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EE7C7-DC5F-4A04-8364-9060E55071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9F4A4-33E2-4225-97F8-BFD3A485F51B}">
      <dgm:prSet phldrT="[Текст]"/>
      <dgm:spPr/>
      <dgm:t>
        <a:bodyPr/>
        <a:lstStyle/>
        <a:p>
          <a:r>
            <a:rPr lang="ru-RU" dirty="0">
              <a:latin typeface="+mn-lt"/>
            </a:rPr>
            <a:t>6 пакет</a:t>
          </a:r>
        </a:p>
      </dgm:t>
    </dgm:pt>
    <dgm:pt modelId="{1E2CE794-1304-4DC9-9E1D-1593CD208134}" type="parTrans" cxnId="{8C31A6B7-4CF8-4B55-923B-A7E8395DBF0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326DDA6-F6CE-49AE-B2A9-0362AE418B2A}" type="sibTrans" cxnId="{8C31A6B7-4CF8-4B55-923B-A7E8395DBF0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D9F17CB-4101-40BA-AB2C-FE98AF9FCD9D}">
      <dgm:prSet phldrT="[Текст]"/>
      <dgm:spPr/>
      <dgm:t>
        <a:bodyPr/>
        <a:lstStyle/>
        <a:p>
          <a:r>
            <a:rPr lang="ru-RU" dirty="0">
              <a:latin typeface="+mn-lt"/>
            </a:rPr>
            <a:t>Импорт нефти</a:t>
          </a:r>
        </a:p>
      </dgm:t>
    </dgm:pt>
    <dgm:pt modelId="{24C16007-A71B-49EC-A256-7DECA40A1EC9}" type="parTrans" cxnId="{8D3EFEA2-5959-490A-B995-B24443541D4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86B0CDE-5F08-4C48-AEA6-8642EDEF8772}" type="sibTrans" cxnId="{8D3EFEA2-5959-490A-B995-B24443541D4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5667E0C-1784-4872-BD3C-929267135DC8}">
      <dgm:prSet phldrT="[Текст]"/>
      <dgm:spPr/>
      <dgm:t>
        <a:bodyPr/>
        <a:lstStyle/>
        <a:p>
          <a:r>
            <a:rPr lang="ru-RU" dirty="0">
              <a:latin typeface="+mn-lt"/>
            </a:rPr>
            <a:t>Страхование танкеров</a:t>
          </a:r>
        </a:p>
      </dgm:t>
    </dgm:pt>
    <dgm:pt modelId="{10AA1909-91D8-4D38-B984-6DA3639EA2FC}" type="parTrans" cxnId="{DCD1DE82-DFC5-431F-A84F-43C31F7BC15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A56606C-9FED-4758-A488-C0EE686AEFBD}" type="sibTrans" cxnId="{DCD1DE82-DFC5-431F-A84F-43C31F7BC15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1C1489-1208-4493-9E70-4F338BFFFC62}">
      <dgm:prSet phldrT="[Текст]"/>
      <dgm:spPr/>
      <dgm:t>
        <a:bodyPr/>
        <a:lstStyle/>
        <a:p>
          <a:r>
            <a:rPr lang="ru-RU" dirty="0">
              <a:latin typeface="+mn-lt"/>
            </a:rPr>
            <a:t>7 пакет</a:t>
          </a:r>
        </a:p>
      </dgm:t>
    </dgm:pt>
    <dgm:pt modelId="{C9A44B09-D530-44D3-A9BC-1AEB78B9D944}" type="parTrans" cxnId="{EA155222-66E7-44CD-9F7B-D486EACA118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4BCE0F8-6117-45F7-B6E5-F7E330035EEC}" type="sibTrans" cxnId="{EA155222-66E7-44CD-9F7B-D486EACA118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08A804-A79D-4590-BE67-11A7ECE52C75}">
      <dgm:prSet phldrT="[Текст]"/>
      <dgm:spPr/>
      <dgm:t>
        <a:bodyPr/>
        <a:lstStyle/>
        <a:p>
          <a:r>
            <a:rPr lang="ru-RU" dirty="0">
              <a:latin typeface="+mn-lt"/>
            </a:rPr>
            <a:t>Транспортировка нефти</a:t>
          </a:r>
        </a:p>
      </dgm:t>
    </dgm:pt>
    <dgm:pt modelId="{0A78656E-45B3-42AE-A980-A29ABF76393F}" type="parTrans" cxnId="{81579F1E-CBBC-4125-86BE-BC44ED01C39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34F25C7-CF67-4CDB-B9A6-4D6CF27ACD8D}" type="sibTrans" cxnId="{81579F1E-CBBC-4125-86BE-BC44ED01C39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7E587CA-2E38-4CF1-88FE-9C2246F5BC83}">
      <dgm:prSet/>
      <dgm:spPr/>
      <dgm:t>
        <a:bodyPr/>
        <a:lstStyle/>
        <a:p>
          <a:r>
            <a:rPr lang="ru-RU" dirty="0">
              <a:latin typeface="+mn-lt"/>
            </a:rPr>
            <a:t>8 пакет</a:t>
          </a:r>
        </a:p>
      </dgm:t>
    </dgm:pt>
    <dgm:pt modelId="{49FB2C79-653D-49C3-9BAA-51569EBABCE9}" type="parTrans" cxnId="{DE2D2866-6240-4A4D-B0A2-7EFD00DFC1D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9CD69A6-7A05-42B3-BBD2-69FF1919F6C3}" type="sibTrans" cxnId="{DE2D2866-6240-4A4D-B0A2-7EFD00DFC1D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9FEF342-399F-4D7C-BA3A-2D3AF9E84D9A}">
      <dgm:prSet/>
      <dgm:spPr/>
      <dgm:t>
        <a:bodyPr/>
        <a:lstStyle/>
        <a:p>
          <a:r>
            <a:rPr lang="ru-RU" dirty="0">
              <a:latin typeface="+mn-lt"/>
            </a:rPr>
            <a:t>«Потолок» цен</a:t>
          </a:r>
        </a:p>
      </dgm:t>
    </dgm:pt>
    <dgm:pt modelId="{3940D50E-1BCB-47B3-8FAD-53911BA6E2C0}" type="parTrans" cxnId="{6EB21FB3-7D11-4DFA-8A68-7E8B780057A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52284F0-6EFD-42FA-B16A-221EF7ADBB16}" type="sibTrans" cxnId="{6EB21FB3-7D11-4DFA-8A68-7E8B780057A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69B57F-2113-42A4-9374-4112DC7E1E2D}" type="pres">
      <dgm:prSet presAssocID="{3A7EE7C7-DC5F-4A04-8364-9060E55071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78918C-7500-40E2-B984-79409CA2DDF3}" type="pres">
      <dgm:prSet presAssocID="{0F99F4A4-33E2-4225-97F8-BFD3A485F51B}" presName="root" presStyleCnt="0"/>
      <dgm:spPr/>
    </dgm:pt>
    <dgm:pt modelId="{A193F042-D0F7-4164-947D-14CB78B1E6C5}" type="pres">
      <dgm:prSet presAssocID="{0F99F4A4-33E2-4225-97F8-BFD3A485F51B}" presName="rootComposite" presStyleCnt="0"/>
      <dgm:spPr/>
    </dgm:pt>
    <dgm:pt modelId="{27F50934-8DDE-4229-89B8-48E6AACBA06D}" type="pres">
      <dgm:prSet presAssocID="{0F99F4A4-33E2-4225-97F8-BFD3A485F51B}" presName="rootText" presStyleLbl="node1" presStyleIdx="0" presStyleCnt="3" custLinFactNeighborX="-69862" custLinFactNeighborY="635"/>
      <dgm:spPr/>
    </dgm:pt>
    <dgm:pt modelId="{2744FD6A-132F-4DB8-828E-72312B6F25BC}" type="pres">
      <dgm:prSet presAssocID="{0F99F4A4-33E2-4225-97F8-BFD3A485F51B}" presName="rootConnector" presStyleLbl="node1" presStyleIdx="0" presStyleCnt="3"/>
      <dgm:spPr/>
    </dgm:pt>
    <dgm:pt modelId="{64AC6A9C-8E2C-4643-B5A5-D5947347BBE9}" type="pres">
      <dgm:prSet presAssocID="{0F99F4A4-33E2-4225-97F8-BFD3A485F51B}" presName="childShape" presStyleCnt="0"/>
      <dgm:spPr/>
    </dgm:pt>
    <dgm:pt modelId="{6C167B46-B80E-4F40-BDE3-BD6119B8CE60}" type="pres">
      <dgm:prSet presAssocID="{24C16007-A71B-49EC-A256-7DECA40A1EC9}" presName="Name13" presStyleLbl="parChTrans1D2" presStyleIdx="0" presStyleCnt="4"/>
      <dgm:spPr/>
    </dgm:pt>
    <dgm:pt modelId="{32C88F0E-7D9F-4CF8-98A8-E2F10649A2AE}" type="pres">
      <dgm:prSet presAssocID="{BD9F17CB-4101-40BA-AB2C-FE98AF9FCD9D}" presName="childText" presStyleLbl="bgAcc1" presStyleIdx="0" presStyleCnt="4" custLinFactNeighborX="-87327" custLinFactNeighborY="29">
        <dgm:presLayoutVars>
          <dgm:bulletEnabled val="1"/>
        </dgm:presLayoutVars>
      </dgm:prSet>
      <dgm:spPr/>
    </dgm:pt>
    <dgm:pt modelId="{2D689F0A-A3DE-4C35-B43C-42A9D489536B}" type="pres">
      <dgm:prSet presAssocID="{10AA1909-91D8-4D38-B984-6DA3639EA2FC}" presName="Name13" presStyleLbl="parChTrans1D2" presStyleIdx="1" presStyleCnt="4"/>
      <dgm:spPr/>
    </dgm:pt>
    <dgm:pt modelId="{3617ED9F-BC65-4097-BA87-A15FBF8D83B6}" type="pres">
      <dgm:prSet presAssocID="{65667E0C-1784-4872-BD3C-929267135DC8}" presName="childText" presStyleLbl="bgAcc1" presStyleIdx="1" presStyleCnt="4" custLinFactNeighborX="-87327" custLinFactNeighborY="29">
        <dgm:presLayoutVars>
          <dgm:bulletEnabled val="1"/>
        </dgm:presLayoutVars>
      </dgm:prSet>
      <dgm:spPr/>
    </dgm:pt>
    <dgm:pt modelId="{644B686C-1B6E-4AFB-90C4-A1B201915DFF}" type="pres">
      <dgm:prSet presAssocID="{A11C1489-1208-4493-9E70-4F338BFFFC62}" presName="root" presStyleCnt="0"/>
      <dgm:spPr/>
    </dgm:pt>
    <dgm:pt modelId="{B3FFCA14-2A69-44BE-BC3F-AFD1A3C63CDA}" type="pres">
      <dgm:prSet presAssocID="{A11C1489-1208-4493-9E70-4F338BFFFC62}" presName="rootComposite" presStyleCnt="0"/>
      <dgm:spPr/>
    </dgm:pt>
    <dgm:pt modelId="{CC25E14C-3A8A-4F9A-AB9C-EECD1290A235}" type="pres">
      <dgm:prSet presAssocID="{A11C1489-1208-4493-9E70-4F338BFFFC62}" presName="rootText" presStyleLbl="node1" presStyleIdx="1" presStyleCnt="3"/>
      <dgm:spPr/>
    </dgm:pt>
    <dgm:pt modelId="{9356D960-D3BC-492B-9D19-D4929B520B7A}" type="pres">
      <dgm:prSet presAssocID="{A11C1489-1208-4493-9E70-4F338BFFFC62}" presName="rootConnector" presStyleLbl="node1" presStyleIdx="1" presStyleCnt="3"/>
      <dgm:spPr/>
    </dgm:pt>
    <dgm:pt modelId="{18B24385-02E2-4A29-8BC2-84FE8609087E}" type="pres">
      <dgm:prSet presAssocID="{A11C1489-1208-4493-9E70-4F338BFFFC62}" presName="childShape" presStyleCnt="0"/>
      <dgm:spPr/>
    </dgm:pt>
    <dgm:pt modelId="{5B5D1A8C-BBEE-49D2-87E2-B460FDB8623E}" type="pres">
      <dgm:prSet presAssocID="{0A78656E-45B3-42AE-A980-A29ABF76393F}" presName="Name13" presStyleLbl="parChTrans1D2" presStyleIdx="2" presStyleCnt="4"/>
      <dgm:spPr/>
    </dgm:pt>
    <dgm:pt modelId="{59C215B6-1766-4889-9C16-BE957387BE2C}" type="pres">
      <dgm:prSet presAssocID="{0A08A804-A79D-4590-BE67-11A7ECE52C75}" presName="childText" presStyleLbl="bgAcc1" presStyleIdx="2" presStyleCnt="4">
        <dgm:presLayoutVars>
          <dgm:bulletEnabled val="1"/>
        </dgm:presLayoutVars>
      </dgm:prSet>
      <dgm:spPr/>
    </dgm:pt>
    <dgm:pt modelId="{1705574C-98D3-4A6A-B7A5-71579961F911}" type="pres">
      <dgm:prSet presAssocID="{67E587CA-2E38-4CF1-88FE-9C2246F5BC83}" presName="root" presStyleCnt="0"/>
      <dgm:spPr/>
    </dgm:pt>
    <dgm:pt modelId="{C7B100DB-49D2-4010-9DAF-5AC0B5139A6D}" type="pres">
      <dgm:prSet presAssocID="{67E587CA-2E38-4CF1-88FE-9C2246F5BC83}" presName="rootComposite" presStyleCnt="0"/>
      <dgm:spPr/>
    </dgm:pt>
    <dgm:pt modelId="{D953BA2C-30EB-43B1-9BE3-1814E043999B}" type="pres">
      <dgm:prSet presAssocID="{67E587CA-2E38-4CF1-88FE-9C2246F5BC83}" presName="rootText" presStyleLbl="node1" presStyleIdx="2" presStyleCnt="3" custLinFactNeighborX="70496" custLinFactNeighborY="-1299"/>
      <dgm:spPr/>
    </dgm:pt>
    <dgm:pt modelId="{1F552422-9293-4199-A720-E56524E15E33}" type="pres">
      <dgm:prSet presAssocID="{67E587CA-2E38-4CF1-88FE-9C2246F5BC83}" presName="rootConnector" presStyleLbl="node1" presStyleIdx="2" presStyleCnt="3"/>
      <dgm:spPr/>
    </dgm:pt>
    <dgm:pt modelId="{AAAE2D53-0AAB-4725-82C4-A354D15327B8}" type="pres">
      <dgm:prSet presAssocID="{67E587CA-2E38-4CF1-88FE-9C2246F5BC83}" presName="childShape" presStyleCnt="0"/>
      <dgm:spPr/>
    </dgm:pt>
    <dgm:pt modelId="{9661D6B1-BD12-434F-90F0-E4C95B1F5D40}" type="pres">
      <dgm:prSet presAssocID="{3940D50E-1BCB-47B3-8FAD-53911BA6E2C0}" presName="Name13" presStyleLbl="parChTrans1D2" presStyleIdx="3" presStyleCnt="4"/>
      <dgm:spPr/>
    </dgm:pt>
    <dgm:pt modelId="{AFC6E880-56B5-44ED-8DC2-965947B5E8FE}" type="pres">
      <dgm:prSet presAssocID="{19FEF342-399F-4D7C-BA3A-2D3AF9E84D9A}" presName="childText" presStyleLbl="bgAcc1" presStyleIdx="3" presStyleCnt="4" custLinFactNeighborX="88121" custLinFactNeighborY="-1905">
        <dgm:presLayoutVars>
          <dgm:bulletEnabled val="1"/>
        </dgm:presLayoutVars>
      </dgm:prSet>
      <dgm:spPr/>
    </dgm:pt>
  </dgm:ptLst>
  <dgm:cxnLst>
    <dgm:cxn modelId="{73E79A18-1881-4301-837A-21AC5FD7AE0A}" type="presOf" srcId="{3940D50E-1BCB-47B3-8FAD-53911BA6E2C0}" destId="{9661D6B1-BD12-434F-90F0-E4C95B1F5D40}" srcOrd="0" destOrd="0" presId="urn:microsoft.com/office/officeart/2005/8/layout/hierarchy3"/>
    <dgm:cxn modelId="{81579F1E-CBBC-4125-86BE-BC44ED01C394}" srcId="{A11C1489-1208-4493-9E70-4F338BFFFC62}" destId="{0A08A804-A79D-4590-BE67-11A7ECE52C75}" srcOrd="0" destOrd="0" parTransId="{0A78656E-45B3-42AE-A980-A29ABF76393F}" sibTransId="{634F25C7-CF67-4CDB-B9A6-4D6CF27ACD8D}"/>
    <dgm:cxn modelId="{EA155222-66E7-44CD-9F7B-D486EACA118C}" srcId="{3A7EE7C7-DC5F-4A04-8364-9060E550719C}" destId="{A11C1489-1208-4493-9E70-4F338BFFFC62}" srcOrd="1" destOrd="0" parTransId="{C9A44B09-D530-44D3-A9BC-1AEB78B9D944}" sibTransId="{74BCE0F8-6117-45F7-B6E5-F7E330035EEC}"/>
    <dgm:cxn modelId="{DE2D2866-6240-4A4D-B0A2-7EFD00DFC1D6}" srcId="{3A7EE7C7-DC5F-4A04-8364-9060E550719C}" destId="{67E587CA-2E38-4CF1-88FE-9C2246F5BC83}" srcOrd="2" destOrd="0" parTransId="{49FB2C79-653D-49C3-9BAA-51569EBABCE9}" sibTransId="{D9CD69A6-7A05-42B3-BBD2-69FF1919F6C3}"/>
    <dgm:cxn modelId="{BEF2B467-0CE6-4C3B-AAB9-734CA17B918F}" type="presOf" srcId="{BD9F17CB-4101-40BA-AB2C-FE98AF9FCD9D}" destId="{32C88F0E-7D9F-4CF8-98A8-E2F10649A2AE}" srcOrd="0" destOrd="0" presId="urn:microsoft.com/office/officeart/2005/8/layout/hierarchy3"/>
    <dgm:cxn modelId="{246EDC6A-6DBC-4434-B829-D1751D4261FD}" type="presOf" srcId="{0F99F4A4-33E2-4225-97F8-BFD3A485F51B}" destId="{27F50934-8DDE-4229-89B8-48E6AACBA06D}" srcOrd="0" destOrd="0" presId="urn:microsoft.com/office/officeart/2005/8/layout/hierarchy3"/>
    <dgm:cxn modelId="{3DEBDB4F-7064-4459-BDD8-322C07AFD4B6}" type="presOf" srcId="{65667E0C-1784-4872-BD3C-929267135DC8}" destId="{3617ED9F-BC65-4097-BA87-A15FBF8D83B6}" srcOrd="0" destOrd="0" presId="urn:microsoft.com/office/officeart/2005/8/layout/hierarchy3"/>
    <dgm:cxn modelId="{05A1477A-17B9-4B26-9215-2048406C194A}" type="presOf" srcId="{67E587CA-2E38-4CF1-88FE-9C2246F5BC83}" destId="{D953BA2C-30EB-43B1-9BE3-1814E043999B}" srcOrd="0" destOrd="0" presId="urn:microsoft.com/office/officeart/2005/8/layout/hierarchy3"/>
    <dgm:cxn modelId="{DCD1DE82-DFC5-431F-A84F-43C31F7BC151}" srcId="{0F99F4A4-33E2-4225-97F8-BFD3A485F51B}" destId="{65667E0C-1784-4872-BD3C-929267135DC8}" srcOrd="1" destOrd="0" parTransId="{10AA1909-91D8-4D38-B984-6DA3639EA2FC}" sibTransId="{AA56606C-9FED-4758-A488-C0EE686AEFBD}"/>
    <dgm:cxn modelId="{1AFF26A2-A42C-47B8-8892-1C71ED2F455A}" type="presOf" srcId="{A11C1489-1208-4493-9E70-4F338BFFFC62}" destId="{9356D960-D3BC-492B-9D19-D4929B520B7A}" srcOrd="1" destOrd="0" presId="urn:microsoft.com/office/officeart/2005/8/layout/hierarchy3"/>
    <dgm:cxn modelId="{8D3EFEA2-5959-490A-B995-B24443541D4E}" srcId="{0F99F4A4-33E2-4225-97F8-BFD3A485F51B}" destId="{BD9F17CB-4101-40BA-AB2C-FE98AF9FCD9D}" srcOrd="0" destOrd="0" parTransId="{24C16007-A71B-49EC-A256-7DECA40A1EC9}" sibTransId="{386B0CDE-5F08-4C48-AEA6-8642EDEF8772}"/>
    <dgm:cxn modelId="{D5A915A9-D1C7-4F3F-B7CD-BB7EE33B4E41}" type="presOf" srcId="{19FEF342-399F-4D7C-BA3A-2D3AF9E84D9A}" destId="{AFC6E880-56B5-44ED-8DC2-965947B5E8FE}" srcOrd="0" destOrd="0" presId="urn:microsoft.com/office/officeart/2005/8/layout/hierarchy3"/>
    <dgm:cxn modelId="{436F9FAC-7A68-4117-ACA3-FDB8195CA622}" type="presOf" srcId="{10AA1909-91D8-4D38-B984-6DA3639EA2FC}" destId="{2D689F0A-A3DE-4C35-B43C-42A9D489536B}" srcOrd="0" destOrd="0" presId="urn:microsoft.com/office/officeart/2005/8/layout/hierarchy3"/>
    <dgm:cxn modelId="{D4E031B1-ABF4-40CE-B023-A657C2704C9D}" type="presOf" srcId="{0F99F4A4-33E2-4225-97F8-BFD3A485F51B}" destId="{2744FD6A-132F-4DB8-828E-72312B6F25BC}" srcOrd="1" destOrd="0" presId="urn:microsoft.com/office/officeart/2005/8/layout/hierarchy3"/>
    <dgm:cxn modelId="{6EB21FB3-7D11-4DFA-8A68-7E8B780057A4}" srcId="{67E587CA-2E38-4CF1-88FE-9C2246F5BC83}" destId="{19FEF342-399F-4D7C-BA3A-2D3AF9E84D9A}" srcOrd="0" destOrd="0" parTransId="{3940D50E-1BCB-47B3-8FAD-53911BA6E2C0}" sibTransId="{C52284F0-6EFD-42FA-B16A-221EF7ADBB16}"/>
    <dgm:cxn modelId="{8C31A6B7-4CF8-4B55-923B-A7E8395DBF06}" srcId="{3A7EE7C7-DC5F-4A04-8364-9060E550719C}" destId="{0F99F4A4-33E2-4225-97F8-BFD3A485F51B}" srcOrd="0" destOrd="0" parTransId="{1E2CE794-1304-4DC9-9E1D-1593CD208134}" sibTransId="{C326DDA6-F6CE-49AE-B2A9-0362AE418B2A}"/>
    <dgm:cxn modelId="{01996BC7-B49B-4BDB-8D1F-1B88848BE7A5}" type="presOf" srcId="{0A08A804-A79D-4590-BE67-11A7ECE52C75}" destId="{59C215B6-1766-4889-9C16-BE957387BE2C}" srcOrd="0" destOrd="0" presId="urn:microsoft.com/office/officeart/2005/8/layout/hierarchy3"/>
    <dgm:cxn modelId="{5CA294CA-C452-40A0-8677-84104F1A5A42}" type="presOf" srcId="{67E587CA-2E38-4CF1-88FE-9C2246F5BC83}" destId="{1F552422-9293-4199-A720-E56524E15E33}" srcOrd="1" destOrd="0" presId="urn:microsoft.com/office/officeart/2005/8/layout/hierarchy3"/>
    <dgm:cxn modelId="{093DDCCE-499D-43DF-98CD-C66109C79012}" type="presOf" srcId="{A11C1489-1208-4493-9E70-4F338BFFFC62}" destId="{CC25E14C-3A8A-4F9A-AB9C-EECD1290A235}" srcOrd="0" destOrd="0" presId="urn:microsoft.com/office/officeart/2005/8/layout/hierarchy3"/>
    <dgm:cxn modelId="{B81B19D6-0F80-4BC3-9658-A49FB0659067}" type="presOf" srcId="{3A7EE7C7-DC5F-4A04-8364-9060E550719C}" destId="{9A69B57F-2113-42A4-9374-4112DC7E1E2D}" srcOrd="0" destOrd="0" presId="urn:microsoft.com/office/officeart/2005/8/layout/hierarchy3"/>
    <dgm:cxn modelId="{FD8FEEFD-AB72-436F-AC19-820EFA2A3382}" type="presOf" srcId="{24C16007-A71B-49EC-A256-7DECA40A1EC9}" destId="{6C167B46-B80E-4F40-BDE3-BD6119B8CE60}" srcOrd="0" destOrd="0" presId="urn:microsoft.com/office/officeart/2005/8/layout/hierarchy3"/>
    <dgm:cxn modelId="{408B36FE-93A3-4238-9D32-290FE032E300}" type="presOf" srcId="{0A78656E-45B3-42AE-A980-A29ABF76393F}" destId="{5B5D1A8C-BBEE-49D2-87E2-B460FDB8623E}" srcOrd="0" destOrd="0" presId="urn:microsoft.com/office/officeart/2005/8/layout/hierarchy3"/>
    <dgm:cxn modelId="{FD03475D-6CE7-47B3-AE29-FEEFEB7C6657}" type="presParOf" srcId="{9A69B57F-2113-42A4-9374-4112DC7E1E2D}" destId="{9878918C-7500-40E2-B984-79409CA2DDF3}" srcOrd="0" destOrd="0" presId="urn:microsoft.com/office/officeart/2005/8/layout/hierarchy3"/>
    <dgm:cxn modelId="{ACE11435-95D8-48DC-97DC-26A210DD536F}" type="presParOf" srcId="{9878918C-7500-40E2-B984-79409CA2DDF3}" destId="{A193F042-D0F7-4164-947D-14CB78B1E6C5}" srcOrd="0" destOrd="0" presId="urn:microsoft.com/office/officeart/2005/8/layout/hierarchy3"/>
    <dgm:cxn modelId="{51C0286E-3794-49C2-8FEA-F82865BDB529}" type="presParOf" srcId="{A193F042-D0F7-4164-947D-14CB78B1E6C5}" destId="{27F50934-8DDE-4229-89B8-48E6AACBA06D}" srcOrd="0" destOrd="0" presId="urn:microsoft.com/office/officeart/2005/8/layout/hierarchy3"/>
    <dgm:cxn modelId="{E2B28BB8-4622-4E62-94AA-44830805044E}" type="presParOf" srcId="{A193F042-D0F7-4164-947D-14CB78B1E6C5}" destId="{2744FD6A-132F-4DB8-828E-72312B6F25BC}" srcOrd="1" destOrd="0" presId="urn:microsoft.com/office/officeart/2005/8/layout/hierarchy3"/>
    <dgm:cxn modelId="{A5794FD4-43C5-46ED-8B4A-EDACB0E484C8}" type="presParOf" srcId="{9878918C-7500-40E2-B984-79409CA2DDF3}" destId="{64AC6A9C-8E2C-4643-B5A5-D5947347BBE9}" srcOrd="1" destOrd="0" presId="urn:microsoft.com/office/officeart/2005/8/layout/hierarchy3"/>
    <dgm:cxn modelId="{626307F6-F295-4E4F-99E5-04B66BB3A72B}" type="presParOf" srcId="{64AC6A9C-8E2C-4643-B5A5-D5947347BBE9}" destId="{6C167B46-B80E-4F40-BDE3-BD6119B8CE60}" srcOrd="0" destOrd="0" presId="urn:microsoft.com/office/officeart/2005/8/layout/hierarchy3"/>
    <dgm:cxn modelId="{B0948270-9C3B-41FC-8EE2-529829B64140}" type="presParOf" srcId="{64AC6A9C-8E2C-4643-B5A5-D5947347BBE9}" destId="{32C88F0E-7D9F-4CF8-98A8-E2F10649A2AE}" srcOrd="1" destOrd="0" presId="urn:microsoft.com/office/officeart/2005/8/layout/hierarchy3"/>
    <dgm:cxn modelId="{CC07BD3B-B3C1-43D8-8D1F-6119B7510495}" type="presParOf" srcId="{64AC6A9C-8E2C-4643-B5A5-D5947347BBE9}" destId="{2D689F0A-A3DE-4C35-B43C-42A9D489536B}" srcOrd="2" destOrd="0" presId="urn:microsoft.com/office/officeart/2005/8/layout/hierarchy3"/>
    <dgm:cxn modelId="{AE0094A3-3045-462A-9AE8-41CDBEB46F30}" type="presParOf" srcId="{64AC6A9C-8E2C-4643-B5A5-D5947347BBE9}" destId="{3617ED9F-BC65-4097-BA87-A15FBF8D83B6}" srcOrd="3" destOrd="0" presId="urn:microsoft.com/office/officeart/2005/8/layout/hierarchy3"/>
    <dgm:cxn modelId="{E27DF6AF-7CCF-4A09-81E5-CB272D08D4AC}" type="presParOf" srcId="{9A69B57F-2113-42A4-9374-4112DC7E1E2D}" destId="{644B686C-1B6E-4AFB-90C4-A1B201915DFF}" srcOrd="1" destOrd="0" presId="urn:microsoft.com/office/officeart/2005/8/layout/hierarchy3"/>
    <dgm:cxn modelId="{6BAEA79A-387B-4A46-8952-F0B2BD7E8BB7}" type="presParOf" srcId="{644B686C-1B6E-4AFB-90C4-A1B201915DFF}" destId="{B3FFCA14-2A69-44BE-BC3F-AFD1A3C63CDA}" srcOrd="0" destOrd="0" presId="urn:microsoft.com/office/officeart/2005/8/layout/hierarchy3"/>
    <dgm:cxn modelId="{2A0B4C6B-D076-4F24-A2C9-DD6BB0361746}" type="presParOf" srcId="{B3FFCA14-2A69-44BE-BC3F-AFD1A3C63CDA}" destId="{CC25E14C-3A8A-4F9A-AB9C-EECD1290A235}" srcOrd="0" destOrd="0" presId="urn:microsoft.com/office/officeart/2005/8/layout/hierarchy3"/>
    <dgm:cxn modelId="{EB7F0D37-6615-4A7D-B21D-87FCFB94D222}" type="presParOf" srcId="{B3FFCA14-2A69-44BE-BC3F-AFD1A3C63CDA}" destId="{9356D960-D3BC-492B-9D19-D4929B520B7A}" srcOrd="1" destOrd="0" presId="urn:microsoft.com/office/officeart/2005/8/layout/hierarchy3"/>
    <dgm:cxn modelId="{631C4D12-CC2B-401B-B31C-B6C670F0A032}" type="presParOf" srcId="{644B686C-1B6E-4AFB-90C4-A1B201915DFF}" destId="{18B24385-02E2-4A29-8BC2-84FE8609087E}" srcOrd="1" destOrd="0" presId="urn:microsoft.com/office/officeart/2005/8/layout/hierarchy3"/>
    <dgm:cxn modelId="{9C13E9A8-D3B5-4F79-A2CB-A19E0496C69C}" type="presParOf" srcId="{18B24385-02E2-4A29-8BC2-84FE8609087E}" destId="{5B5D1A8C-BBEE-49D2-87E2-B460FDB8623E}" srcOrd="0" destOrd="0" presId="urn:microsoft.com/office/officeart/2005/8/layout/hierarchy3"/>
    <dgm:cxn modelId="{B839E145-49EA-4A8A-A921-AAFEA2933D7B}" type="presParOf" srcId="{18B24385-02E2-4A29-8BC2-84FE8609087E}" destId="{59C215B6-1766-4889-9C16-BE957387BE2C}" srcOrd="1" destOrd="0" presId="urn:microsoft.com/office/officeart/2005/8/layout/hierarchy3"/>
    <dgm:cxn modelId="{2EB162FE-D060-4FBF-9F37-F7B68D63FBB3}" type="presParOf" srcId="{9A69B57F-2113-42A4-9374-4112DC7E1E2D}" destId="{1705574C-98D3-4A6A-B7A5-71579961F911}" srcOrd="2" destOrd="0" presId="urn:microsoft.com/office/officeart/2005/8/layout/hierarchy3"/>
    <dgm:cxn modelId="{824DBF8E-B41F-49B0-B93E-954BD4FE1D9A}" type="presParOf" srcId="{1705574C-98D3-4A6A-B7A5-71579961F911}" destId="{C7B100DB-49D2-4010-9DAF-5AC0B5139A6D}" srcOrd="0" destOrd="0" presId="urn:microsoft.com/office/officeart/2005/8/layout/hierarchy3"/>
    <dgm:cxn modelId="{C2726EA6-0CA6-4003-8D25-2391FFAD745A}" type="presParOf" srcId="{C7B100DB-49D2-4010-9DAF-5AC0B5139A6D}" destId="{D953BA2C-30EB-43B1-9BE3-1814E043999B}" srcOrd="0" destOrd="0" presId="urn:microsoft.com/office/officeart/2005/8/layout/hierarchy3"/>
    <dgm:cxn modelId="{B522B493-EFAD-4C3E-A453-4BFC9BBD1CC9}" type="presParOf" srcId="{C7B100DB-49D2-4010-9DAF-5AC0B5139A6D}" destId="{1F552422-9293-4199-A720-E56524E15E33}" srcOrd="1" destOrd="0" presId="urn:microsoft.com/office/officeart/2005/8/layout/hierarchy3"/>
    <dgm:cxn modelId="{FACC59DE-F854-45EA-8A55-2A4564EB14D4}" type="presParOf" srcId="{1705574C-98D3-4A6A-B7A5-71579961F911}" destId="{AAAE2D53-0AAB-4725-82C4-A354D15327B8}" srcOrd="1" destOrd="0" presId="urn:microsoft.com/office/officeart/2005/8/layout/hierarchy3"/>
    <dgm:cxn modelId="{BD3C14E3-3CCD-4C2C-9617-B976A6FDC976}" type="presParOf" srcId="{AAAE2D53-0AAB-4725-82C4-A354D15327B8}" destId="{9661D6B1-BD12-434F-90F0-E4C95B1F5D40}" srcOrd="0" destOrd="0" presId="urn:microsoft.com/office/officeart/2005/8/layout/hierarchy3"/>
    <dgm:cxn modelId="{C22BA93F-5E3A-4682-8F6B-31328B42318A}" type="presParOf" srcId="{AAAE2D53-0AAB-4725-82C4-A354D15327B8}" destId="{AFC6E880-56B5-44ED-8DC2-965947B5E8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50934-8DDE-4229-89B8-48E6AACBA06D}">
      <dsp:nvSpPr>
        <dsp:cNvPr id="0" name=""/>
        <dsp:cNvSpPr/>
      </dsp:nvSpPr>
      <dsp:spPr>
        <a:xfrm>
          <a:off x="564050" y="9521"/>
          <a:ext cx="2259210" cy="1129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latin typeface="+mn-lt"/>
            </a:rPr>
            <a:t>6 пакет</a:t>
          </a:r>
        </a:p>
      </dsp:txBody>
      <dsp:txXfrm>
        <a:off x="597135" y="42606"/>
        <a:ext cx="2193040" cy="1063435"/>
      </dsp:txXfrm>
    </dsp:sp>
    <dsp:sp modelId="{6C167B46-B80E-4F40-BDE3-BD6119B8CE60}">
      <dsp:nvSpPr>
        <dsp:cNvPr id="0" name=""/>
        <dsp:cNvSpPr/>
      </dsp:nvSpPr>
      <dsp:spPr>
        <a:xfrm>
          <a:off x="789972" y="1139127"/>
          <a:ext cx="225930" cy="84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358"/>
              </a:lnTo>
              <a:lnTo>
                <a:pt x="225930" y="840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88F0E-7D9F-4CF8-98A8-E2F10649A2AE}">
      <dsp:nvSpPr>
        <dsp:cNvPr id="0" name=""/>
        <dsp:cNvSpPr/>
      </dsp:nvSpPr>
      <dsp:spPr>
        <a:xfrm>
          <a:off x="1015902" y="1414683"/>
          <a:ext cx="1807368" cy="1129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Импорт нефти</a:t>
          </a:r>
        </a:p>
      </dsp:txBody>
      <dsp:txXfrm>
        <a:off x="1048987" y="1447768"/>
        <a:ext cx="1741198" cy="1063435"/>
      </dsp:txXfrm>
    </dsp:sp>
    <dsp:sp modelId="{2D689F0A-A3DE-4C35-B43C-42A9D489536B}">
      <dsp:nvSpPr>
        <dsp:cNvPr id="0" name=""/>
        <dsp:cNvSpPr/>
      </dsp:nvSpPr>
      <dsp:spPr>
        <a:xfrm>
          <a:off x="789972" y="1139127"/>
          <a:ext cx="225930" cy="22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365"/>
              </a:lnTo>
              <a:lnTo>
                <a:pt x="225930" y="2252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7ED9F-BC65-4097-BA87-A15FBF8D83B6}">
      <dsp:nvSpPr>
        <dsp:cNvPr id="0" name=""/>
        <dsp:cNvSpPr/>
      </dsp:nvSpPr>
      <dsp:spPr>
        <a:xfrm>
          <a:off x="1015902" y="2826690"/>
          <a:ext cx="1807368" cy="1129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Страхование танкеров</a:t>
          </a:r>
        </a:p>
      </dsp:txBody>
      <dsp:txXfrm>
        <a:off x="1048987" y="2859775"/>
        <a:ext cx="1741198" cy="1063435"/>
      </dsp:txXfrm>
    </dsp:sp>
    <dsp:sp modelId="{CC25E14C-3A8A-4F9A-AB9C-EECD1290A235}">
      <dsp:nvSpPr>
        <dsp:cNvPr id="0" name=""/>
        <dsp:cNvSpPr/>
      </dsp:nvSpPr>
      <dsp:spPr>
        <a:xfrm>
          <a:off x="4966394" y="2348"/>
          <a:ext cx="2259210" cy="1129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latin typeface="+mn-lt"/>
            </a:rPr>
            <a:t>7 пакет</a:t>
          </a:r>
        </a:p>
      </dsp:txBody>
      <dsp:txXfrm>
        <a:off x="4999479" y="35433"/>
        <a:ext cx="2193040" cy="1063435"/>
      </dsp:txXfrm>
    </dsp:sp>
    <dsp:sp modelId="{5B5D1A8C-BBEE-49D2-87E2-B460FDB8623E}">
      <dsp:nvSpPr>
        <dsp:cNvPr id="0" name=""/>
        <dsp:cNvSpPr/>
      </dsp:nvSpPr>
      <dsp:spPr>
        <a:xfrm>
          <a:off x="5192315" y="1131954"/>
          <a:ext cx="225921" cy="84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204"/>
              </a:lnTo>
              <a:lnTo>
                <a:pt x="225921" y="847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215B6-1766-4889-9C16-BE957387BE2C}">
      <dsp:nvSpPr>
        <dsp:cNvPr id="0" name=""/>
        <dsp:cNvSpPr/>
      </dsp:nvSpPr>
      <dsp:spPr>
        <a:xfrm>
          <a:off x="5418236" y="1414355"/>
          <a:ext cx="1807368" cy="1129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Транспортировка нефти</a:t>
          </a:r>
        </a:p>
      </dsp:txBody>
      <dsp:txXfrm>
        <a:off x="5451321" y="1447440"/>
        <a:ext cx="1741198" cy="1063435"/>
      </dsp:txXfrm>
    </dsp:sp>
    <dsp:sp modelId="{D953BA2C-30EB-43B1-9BE3-1814E043999B}">
      <dsp:nvSpPr>
        <dsp:cNvPr id="0" name=""/>
        <dsp:cNvSpPr/>
      </dsp:nvSpPr>
      <dsp:spPr>
        <a:xfrm>
          <a:off x="9383061" y="0"/>
          <a:ext cx="2259210" cy="1129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>
              <a:latin typeface="+mn-lt"/>
            </a:rPr>
            <a:t>8 пакет</a:t>
          </a:r>
        </a:p>
      </dsp:txBody>
      <dsp:txXfrm>
        <a:off x="9416146" y="33085"/>
        <a:ext cx="2193040" cy="1063435"/>
      </dsp:txXfrm>
    </dsp:sp>
    <dsp:sp modelId="{9661D6B1-BD12-434F-90F0-E4C95B1F5D40}">
      <dsp:nvSpPr>
        <dsp:cNvPr id="0" name=""/>
        <dsp:cNvSpPr/>
      </dsp:nvSpPr>
      <dsp:spPr>
        <a:xfrm>
          <a:off x="9608982" y="1129605"/>
          <a:ext cx="225939" cy="82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034"/>
              </a:lnTo>
              <a:lnTo>
                <a:pt x="225939" y="8280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6E880-56B5-44ED-8DC2-965947B5E8FE}">
      <dsp:nvSpPr>
        <dsp:cNvPr id="0" name=""/>
        <dsp:cNvSpPr/>
      </dsp:nvSpPr>
      <dsp:spPr>
        <a:xfrm>
          <a:off x="9834921" y="1392836"/>
          <a:ext cx="1807368" cy="1129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n-lt"/>
            </a:rPr>
            <a:t>«Потолок» цен</a:t>
          </a:r>
        </a:p>
      </dsp:txBody>
      <dsp:txXfrm>
        <a:off x="9868006" y="1425921"/>
        <a:ext cx="1741198" cy="106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2992ED-A483-4AF8-B3C7-5BA005D99CD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4B7E4FC-A587-4944-A771-4D7CE0C3D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FAD36-3E51-EAA6-7521-174B7FA6B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НЕФТЕГАЗОВЫЙ КОМПЛЕКС РОССИИ В УСЛОВИЯХ САНКЦИЙ: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И УГРОЗЫ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653582-4DC8-390B-886F-CD21102E0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гр. Э(ОП)НГК-19-1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 Игорь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10002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21D4AB-FFBE-BD0C-85AF-29F2CB66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82" y="971415"/>
            <a:ext cx="8533235" cy="1188720"/>
          </a:xfrm>
        </p:spPr>
        <p:txBody>
          <a:bodyPr/>
          <a:lstStyle/>
          <a:p>
            <a:r>
              <a:rPr lang="ru-RU" dirty="0"/>
              <a:t>Динамика Цен нефти «</a:t>
            </a:r>
            <a:r>
              <a:rPr lang="en-US" dirty="0"/>
              <a:t>Urals</a:t>
            </a:r>
            <a:r>
              <a:rPr lang="ru-RU" dirty="0"/>
              <a:t>» и «</a:t>
            </a:r>
            <a:r>
              <a:rPr lang="en-US" dirty="0"/>
              <a:t>brent</a:t>
            </a:r>
            <a:r>
              <a:rPr lang="ru-RU" dirty="0"/>
              <a:t>»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CE49695-5764-9C00-F42A-F3EF3BC6C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572655"/>
              </p:ext>
            </p:extLst>
          </p:nvPr>
        </p:nvGraphicFramePr>
        <p:xfrm>
          <a:off x="1829382" y="2638425"/>
          <a:ext cx="853323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8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08D5C-584F-1669-F6F1-C025B43D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Национализация российских компаний</a:t>
            </a:r>
          </a:p>
        </p:txBody>
      </p:sp>
      <p:pic>
        <p:nvPicPr>
          <p:cNvPr id="6" name="Объект 5" descr="Изображение выглядит как текст, знак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EE41D041-03BD-E4F4-CC17-6D69AE7F47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987923"/>
            <a:ext cx="4271963" cy="240297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1EB7037-35D7-F47B-0065-18CC48F8C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3516818"/>
            <a:ext cx="4270375" cy="1345188"/>
          </a:xfrm>
        </p:spPr>
      </p:pic>
    </p:spTree>
    <p:extLst>
      <p:ext uri="{BB962C8B-B14F-4D97-AF65-F5344CB8AC3E}">
        <p14:creationId xmlns:p14="http://schemas.microsoft.com/office/powerpoint/2010/main" val="28213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9AF352-5D1D-0A08-CF4C-A9A30BA7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угрозы НГК России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0B013F-9755-29C2-44D4-0CAD233B4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1) запрет экспорта нефти и нефтепродуктов в страны Европы;</a:t>
            </a:r>
          </a:p>
          <a:p>
            <a:pPr marL="0" indent="0">
              <a:buNone/>
            </a:pPr>
            <a:r>
              <a:rPr lang="ru-RU" dirty="0"/>
              <a:t>2) введение ценового потолка для возможности страхования танкеров;</a:t>
            </a:r>
          </a:p>
          <a:p>
            <a:pPr marL="0" indent="0">
              <a:buNone/>
            </a:pPr>
            <a:r>
              <a:rPr lang="ru-RU" dirty="0"/>
              <a:t>3) прекращение поставок импортного оборудования;</a:t>
            </a:r>
          </a:p>
          <a:p>
            <a:pPr marL="0" indent="0">
              <a:buNone/>
            </a:pPr>
            <a:r>
              <a:rPr lang="ru-RU" dirty="0"/>
              <a:t>4) уход нефтесервисных компаний;</a:t>
            </a:r>
          </a:p>
          <a:p>
            <a:pPr marL="0" indent="0">
              <a:buNone/>
            </a:pPr>
            <a:r>
              <a:rPr lang="ru-RU" dirty="0"/>
              <a:t>5) уход нефтетрейдерских компаний;</a:t>
            </a:r>
          </a:p>
          <a:p>
            <a:pPr marL="0" indent="0">
              <a:buNone/>
            </a:pPr>
            <a:r>
              <a:rPr lang="ru-RU" dirty="0"/>
              <a:t>6) вынужденная реализация нефти и газа по заниженным ценам;</a:t>
            </a:r>
          </a:p>
          <a:p>
            <a:pPr marL="0" indent="0">
              <a:buNone/>
            </a:pPr>
            <a:r>
              <a:rPr lang="ru-RU" dirty="0"/>
              <a:t>7) национализация российских дочерних обществ в западных странах.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2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6F166-9A91-8CE4-7F75-5B6DCEE0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AAEAA-6AD9-C495-F75A-62CC6E68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Работа над увеличением фактического значения индекса Нельсона на отечественных предприятиях;</a:t>
            </a:r>
          </a:p>
          <a:p>
            <a:pPr marL="0" indent="0">
              <a:buNone/>
            </a:pPr>
            <a:r>
              <a:rPr lang="ru-RU" dirty="0"/>
              <a:t>2) Ускоренная газификация Сибири и Дальнего Востока;</a:t>
            </a:r>
          </a:p>
          <a:p>
            <a:pPr marL="0" indent="0">
              <a:buNone/>
            </a:pPr>
            <a:r>
              <a:rPr lang="ru-RU" dirty="0"/>
              <a:t>3) Диверсификация экспортных потоков нефти и газа;</a:t>
            </a:r>
          </a:p>
          <a:p>
            <a:pPr marL="0" indent="0">
              <a:buNone/>
            </a:pPr>
            <a:r>
              <a:rPr lang="ru-RU" dirty="0"/>
              <a:t>4) Развитие отечественной научно-исследовательской базы для НГК; </a:t>
            </a:r>
          </a:p>
          <a:p>
            <a:pPr marL="0" indent="0">
              <a:buNone/>
            </a:pPr>
            <a:r>
              <a:rPr lang="ru-RU" dirty="0"/>
              <a:t>5) Развитие отечественной производственной базы для НГК;</a:t>
            </a:r>
          </a:p>
          <a:p>
            <a:pPr marL="0" indent="0">
              <a:buNone/>
            </a:pPr>
            <a:r>
              <a:rPr lang="ru-RU" dirty="0"/>
              <a:t>6) Развитие собственной сети нефтетрейдеров.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5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C437C1-520A-D0C9-710A-BC12A1893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466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CAC97-3277-098C-36DB-B1A3BE6C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объема доходов федерального бюджета за период 2017–2021 </a:t>
            </a:r>
            <a:r>
              <a:rPr lang="ru-RU" cap="none" dirty="0"/>
              <a:t>гг</a:t>
            </a:r>
            <a:r>
              <a:rPr lang="ru-RU" dirty="0"/>
              <a:t>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7399644-9B8F-D7DC-C524-C77C4EDC7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40411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3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C4A23EA1-3896-3037-1E7A-F14385708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структура экспорта России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761758-7342-7DEF-0C03-703A5FD39F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5299219"/>
              </p:ext>
            </p:extLst>
          </p:nvPr>
        </p:nvGraphicFramePr>
        <p:xfrm>
          <a:off x="1582738" y="3143250"/>
          <a:ext cx="4270375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58DFA78E-3891-3B66-49AC-F283EEA6E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Структура экспорта ТЭК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DD867-C6C1-AF5C-6000-DABC42E1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экспорта России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8DCE859-EF1D-40DC-8AF1-1C9D3D170B8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32568923"/>
              </p:ext>
            </p:extLst>
          </p:nvPr>
        </p:nvGraphicFramePr>
        <p:xfrm>
          <a:off x="6338888" y="3143250"/>
          <a:ext cx="4252912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4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1A338EC-42E3-5090-3416-45DBBAC7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Среднее значение Индекса Нельсона в мире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84560BC-5360-DE27-1FDF-4468B271E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704512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61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2B76F0F-B302-831E-7D0F-7CE24BDF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Европейские санкции для ТЭК России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22D6748-4AFD-D4A9-8EEC-2F29BBF4A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535989"/>
              </p:ext>
            </p:extLst>
          </p:nvPr>
        </p:nvGraphicFramePr>
        <p:xfrm>
          <a:off x="0" y="2638425"/>
          <a:ext cx="12192000" cy="395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8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40449-B0AB-CA0F-1486-97F38A90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оборудования для НГК</a:t>
            </a:r>
            <a:br>
              <a:rPr lang="ru-RU" dirty="0"/>
            </a:br>
            <a:r>
              <a:rPr lang="ru-RU" dirty="0"/>
              <a:t>по производителям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369E41C-A79E-DB6A-5C18-D79D6F5B1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99570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7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1C040369-4501-7061-6D33-775EC258F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2865" y="3429000"/>
            <a:ext cx="4270248" cy="1455201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Ц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ифровые решения в сфере поиска, разведки и добычи нефти и газа;</a:t>
            </a:r>
          </a:p>
          <a:p>
            <a:r>
              <a:rPr lang="ru-RU" dirty="0">
                <a:solidFill>
                  <a:srgbClr val="000000"/>
                </a:solidFill>
              </a:rPr>
              <a:t>«Цифровые» месторождения;</a:t>
            </a:r>
          </a:p>
          <a:p>
            <a:r>
              <a:rPr lang="ru-RU" dirty="0" err="1">
                <a:solidFill>
                  <a:srgbClr val="000000"/>
                </a:solidFill>
              </a:rPr>
              <a:t>ТрИЗ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272F509-C0EF-36F0-8743-8F612649E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Доля России в общей выручке компаний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0CAF-3BB3-36FD-8E5C-EFA9ABBF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Нефтесервисные компании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9E278DD-C106-46C5-6D09-8DF51045B147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38888" y="3143250"/>
          <a:ext cx="4252912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2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3D4965B-934E-AE61-3D3D-B70B65EB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Нефтетрейдеры</a:t>
            </a:r>
          </a:p>
        </p:txBody>
      </p:sp>
      <p:pic>
        <p:nvPicPr>
          <p:cNvPr id="8" name="Объект 7" descr="Изображение выглядит как текст, внешний, знак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D4A1F97C-FE45-B922-8E7A-CE9D5B68B9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3309643"/>
            <a:ext cx="4271963" cy="2135981"/>
          </a:xfrm>
        </p:spPr>
      </p:pic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1310D4-268A-2EB2-F3DE-84959C735F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3" y="2773466"/>
            <a:ext cx="3208337" cy="3208337"/>
          </a:xfrm>
        </p:spPr>
      </p:pic>
    </p:spTree>
    <p:extLst>
      <p:ext uri="{BB962C8B-B14F-4D97-AF65-F5344CB8AC3E}">
        <p14:creationId xmlns:p14="http://schemas.microsoft.com/office/powerpoint/2010/main" val="21367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B99E2-E15F-8228-6666-00A00971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Ориентация на восток</a:t>
            </a:r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298496F-6F0C-8128-7F55-994E27301F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764980"/>
            <a:ext cx="4271963" cy="284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A131938-17B0-E0AA-A133-8DB136E18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889" y="3793934"/>
            <a:ext cx="4270247" cy="79095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Изменение логистических потоков;</a:t>
            </a:r>
          </a:p>
          <a:p>
            <a:r>
              <a:rPr lang="ru-RU" sz="2000" dirty="0"/>
              <a:t>Реализация продукции с дисконтом.</a:t>
            </a:r>
          </a:p>
        </p:txBody>
      </p:sp>
    </p:spTree>
    <p:extLst>
      <p:ext uri="{BB962C8B-B14F-4D97-AF65-F5344CB8AC3E}">
        <p14:creationId xmlns:p14="http://schemas.microsoft.com/office/powerpoint/2010/main" val="10805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165</TotalTime>
  <Words>256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Times New Roman</vt:lpstr>
      <vt:lpstr>Посылка</vt:lpstr>
      <vt:lpstr>НЕФТЕГАЗОВЫЙ КОМПЛЕКС РОССИИ В УСЛОВИЯХ САНКЦИЙ: ВОЗМОЖНОСТИ И УГРОЗЫ</vt:lpstr>
      <vt:lpstr>Структура объема доходов федерального бюджета за период 2017–2021 гг.</vt:lpstr>
      <vt:lpstr>Структура экспорта России</vt:lpstr>
      <vt:lpstr>Среднее значение Индекса Нельсона в мире</vt:lpstr>
      <vt:lpstr>Основные Европейские санкции для ТЭК России</vt:lpstr>
      <vt:lpstr>Структура оборудования для НГК по производителям</vt:lpstr>
      <vt:lpstr>Нефтесервисные компании</vt:lpstr>
      <vt:lpstr>Нефтетрейдеры</vt:lpstr>
      <vt:lpstr>Ориентация на восток</vt:lpstr>
      <vt:lpstr>Динамика Цен нефти «Urals» и «brent»</vt:lpstr>
      <vt:lpstr>Национализация российских компаний</vt:lpstr>
      <vt:lpstr>Основные угрозы НГК России</vt:lpstr>
      <vt:lpstr>Пути решения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нефтегазовому комплексу России в условиях санкций</dc:title>
  <dc:creator>Игорь Беликов</dc:creator>
  <cp:lastModifiedBy>Игорь Беликов</cp:lastModifiedBy>
  <cp:revision>34</cp:revision>
  <dcterms:created xsi:type="dcterms:W3CDTF">2022-10-13T11:44:44Z</dcterms:created>
  <dcterms:modified xsi:type="dcterms:W3CDTF">2022-10-17T01:36:52Z</dcterms:modified>
</cp:coreProperties>
</file>